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67" r:id="rId6"/>
    <p:sldId id="279" r:id="rId7"/>
    <p:sldId id="280" r:id="rId8"/>
    <p:sldId id="278" r:id="rId9"/>
    <p:sldId id="271" r:id="rId10"/>
    <p:sldId id="281" r:id="rId11"/>
    <p:sldId id="268" r:id="rId12"/>
    <p:sldId id="269" r:id="rId13"/>
    <p:sldId id="270" r:id="rId14"/>
    <p:sldId id="273" r:id="rId15"/>
    <p:sldId id="274" r:id="rId16"/>
    <p:sldId id="259" r:id="rId17"/>
    <p:sldId id="276" r:id="rId18"/>
    <p:sldId id="260" r:id="rId19"/>
    <p:sldId id="261" r:id="rId20"/>
    <p:sldId id="262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8421" autoAdjust="0"/>
  </p:normalViewPr>
  <p:slideViewPr>
    <p:cSldViewPr snapToGrid="0" snapToObjects="1">
      <p:cViewPr varScale="1">
        <p:scale>
          <a:sx n="71" d="100"/>
          <a:sy n="71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844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4pPr>
              <a:defRPr>
                <a:solidFill>
                  <a:srgbClr val="FF000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ym typeface="Arial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3513"/>
            <a:ext cx="8229600" cy="45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3" descr="Picture 2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6400800"/>
            <a:ext cx="1760538" cy="153988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</p:pic>
      <p:sp>
        <p:nvSpPr>
          <p:cNvPr id="18" name="Rectangle 7"/>
          <p:cNvSpPr txBox="1">
            <a:spLocks/>
          </p:cNvSpPr>
          <p:nvPr userDrawn="1"/>
        </p:nvSpPr>
        <p:spPr bwMode="auto">
          <a:xfrm>
            <a:off x="8412163" y="6405563"/>
            <a:ext cx="274637" cy="265112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C793B-E050-4761-96B9-BE365752C1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61838" y="-159266"/>
            <a:ext cx="7770569" cy="6366943"/>
            <a:chOff x="279946" y="-636898"/>
            <a:chExt cx="8633964" cy="707438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 rot="1930816">
              <a:off x="279946" y="-636898"/>
              <a:ext cx="7074381" cy="70743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053613" y="3660334"/>
              <a:ext cx="292100" cy="228600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0311" y="3538190"/>
              <a:ext cx="944348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 smtClean="0"/>
                <a:t>Input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20311" y="3909016"/>
              <a:ext cx="1593599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 smtClean="0"/>
                <a:t>Validation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7053613" y="3918543"/>
              <a:ext cx="304800" cy="407834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337051"/>
            <a:ext cx="9144000" cy="2019300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r>
              <a:rPr lang="en-US" sz="4400" dirty="0" smtClean="0"/>
              <a:t>Audio Separation Comparison: Clustering Repeating Period vs. Hidden Markov Model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6410511"/>
            <a:ext cx="6858000" cy="51472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Yao Yao MSDS 7335 402</a:t>
            </a:r>
          </a:p>
        </p:txBody>
      </p:sp>
      <p:sp>
        <p:nvSpPr>
          <p:cNvPr id="11" name="Line 5" descr="Straight Connector 7"/>
          <p:cNvSpPr>
            <a:spLocks noChangeShapeType="1"/>
          </p:cNvSpPr>
          <p:nvPr/>
        </p:nvSpPr>
        <p:spPr bwMode="auto">
          <a:xfrm>
            <a:off x="591925" y="4337051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3" name="Donut 1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98168" y="833718"/>
            <a:ext cx="1597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CD circa 1998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-44575" y="6488668"/>
            <a:ext cx="45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https://github.com/yaowser/audio-separation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1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Separation of Music Mostly Supervised, Trained, or Both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755913"/>
            <a:ext cx="8229600" cy="4573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Unsupervised separation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by Hz or dB over time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Trivial: isolated sounds exist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Separation by percussion, harmonics, or spectra signature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Arbitrary: no real life application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No adequate validation tracks for arbitrary separation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Machine learning is needed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Sound is overlaid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on top of each other on a 3D scale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Structural integrity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needs to be intact after separation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Goal: have </a:t>
            </a:r>
            <a:r>
              <a:rPr kumimoji="0" lang="en-US" sz="3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collective harmony in separation</a:t>
            </a:r>
          </a:p>
          <a:p>
            <a:pPr marL="971550" lvl="1" indent="-51435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Clustering Repeating Period + Optimization</a:t>
            </a:r>
          </a:p>
          <a:p>
            <a:pPr marL="971550" lvl="1" indent="-51435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Supervised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Hidden Markov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0" name="AutoShape 2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2" name="AutoShape 4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4" name="AutoShape 6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6" name="AutoShape 8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31026" y="24937"/>
            <a:ext cx="8262505" cy="6537278"/>
            <a:chOff x="383532" y="1"/>
            <a:chExt cx="8667868" cy="6858000"/>
          </a:xfrm>
        </p:grpSpPr>
        <p:sp>
          <p:nvSpPr>
            <p:cNvPr id="16" name="TextBox 15"/>
            <p:cNvSpPr txBox="1"/>
            <p:nvPr/>
          </p:nvSpPr>
          <p:spPr>
            <a:xfrm>
              <a:off x="383532" y="717228"/>
              <a:ext cx="492443" cy="103009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Full Song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3532" y="2756943"/>
              <a:ext cx="492443" cy="143205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Instrumental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3532" y="5198627"/>
              <a:ext cx="492443" cy="116903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A cappella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51217" y="3189428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51217" y="948728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51217" y="5430127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7109" y="1"/>
              <a:ext cx="74005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Rectangle 26"/>
          <p:cNvSpPr/>
          <p:nvPr/>
        </p:nvSpPr>
        <p:spPr>
          <a:xfrm>
            <a:off x="1045847" y="6523630"/>
            <a:ext cx="7793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Repetition could be </a:t>
            </a:r>
            <a:r>
              <a:rPr lang="en-US" u="sng" dirty="0" smtClean="0"/>
              <a:t>clustered by k-means</a:t>
            </a:r>
            <a:r>
              <a:rPr lang="en-US" dirty="0" smtClean="0"/>
              <a:t>. Overlay clusters on their spectrograms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95017" y="6246182"/>
            <a:ext cx="704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Repeating </a:t>
            </a:r>
            <a:r>
              <a:rPr lang="en-US" u="sng" dirty="0" smtClean="0"/>
              <a:t>instrumental</a:t>
            </a:r>
            <a:r>
              <a:rPr lang="en-US" dirty="0" smtClean="0"/>
              <a:t> segments are </a:t>
            </a:r>
            <a:r>
              <a:rPr lang="en-US" u="sng" dirty="0" smtClean="0"/>
              <a:t>correlated with full song</a:t>
            </a:r>
            <a:r>
              <a:rPr lang="en-US" dirty="0" smtClean="0"/>
              <a:t>. </a:t>
            </a:r>
            <a:r>
              <a:rPr lang="en-US" u="sng" dirty="0" smtClean="0"/>
              <a:t>Increase clusters </a:t>
            </a:r>
            <a:r>
              <a:rPr lang="en-US" dirty="0" smtClean="0"/>
              <a:t>to find </a:t>
            </a:r>
            <a:r>
              <a:rPr lang="en-US" u="sng" dirty="0" smtClean="0"/>
              <a:t>optimal repetition</a:t>
            </a:r>
            <a:r>
              <a:rPr lang="en-US" dirty="0" smtClean="0"/>
              <a:t>. Use </a:t>
            </a:r>
            <a:r>
              <a:rPr lang="en-US" u="sng" dirty="0" smtClean="0"/>
              <a:t>full song only </a:t>
            </a:r>
            <a:r>
              <a:rPr lang="en-US" dirty="0" smtClean="0"/>
              <a:t>for separation</a:t>
            </a:r>
          </a:p>
        </p:txBody>
      </p:sp>
      <p:sp>
        <p:nvSpPr>
          <p:cNvPr id="6" name="Donut 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7" y="304800"/>
            <a:ext cx="9134166" cy="60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0042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Residual Separation from Median Repeating Period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316391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73265" y="3259151"/>
            <a:ext cx="815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original spectrogram to create a median repeating segment per time period (p)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577137" y="1288170"/>
            <a:ext cx="236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Full Song Spectrogram </a:t>
            </a:r>
            <a:endParaRPr lang="en-US" b="1" dirty="0"/>
          </a:p>
        </p:txBody>
      </p:sp>
      <p:sp>
        <p:nvSpPr>
          <p:cNvPr id="119" name="Rectangle 118"/>
          <p:cNvSpPr/>
          <p:nvPr/>
        </p:nvSpPr>
        <p:spPr>
          <a:xfrm>
            <a:off x="5515436" y="1288170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Median Spectrogram </a:t>
            </a:r>
            <a:endParaRPr lang="en-US" b="1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352319" y="4131411"/>
            <a:ext cx="4270018" cy="1414621"/>
            <a:chOff x="352319" y="4225540"/>
            <a:chExt cx="4270018" cy="1414621"/>
          </a:xfrm>
        </p:grpSpPr>
        <p:pic>
          <p:nvPicPr>
            <p:cNvPr id="139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319" y="4405086"/>
              <a:ext cx="4086225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5" name="Straight Connector 84"/>
            <p:cNvCxnSpPr/>
            <p:nvPr/>
          </p:nvCxnSpPr>
          <p:spPr>
            <a:xfrm flipV="1">
              <a:off x="1032328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371029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709730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48431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2387132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2725833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64534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403235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3741936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4080637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426957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87440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22261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2p</a:t>
              </a:r>
              <a:endParaRPr lang="en-US" sz="1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57082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3p</a:t>
              </a:r>
              <a:endParaRPr lang="en-US" sz="10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91903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4p</a:t>
              </a:r>
              <a:endParaRPr lang="en-US" sz="10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226724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5p</a:t>
              </a:r>
              <a:endParaRPr lang="en-US" sz="1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61545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6p</a:t>
              </a:r>
              <a:endParaRPr lang="en-US" sz="1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896366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7p</a:t>
              </a:r>
              <a:endParaRPr lang="en-US" sz="1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1187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8p</a:t>
              </a:r>
              <a:endParaRPr lang="en-US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566008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9p</a:t>
              </a:r>
              <a:endParaRPr lang="en-US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00833" y="422554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10p</a:t>
              </a:r>
              <a:endParaRPr lang="en-US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38899" y="422554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11p</a:t>
              </a:r>
              <a:endParaRPr lang="en-US" sz="1000" dirty="0"/>
            </a:p>
          </p:txBody>
        </p:sp>
        <p:sp>
          <p:nvSpPr>
            <p:cNvPr id="124" name="Curved Up Arrow 123"/>
            <p:cNvSpPr/>
            <p:nvPr/>
          </p:nvSpPr>
          <p:spPr>
            <a:xfrm>
              <a:off x="686252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Curved Up Arrow 124"/>
            <p:cNvSpPr/>
            <p:nvPr/>
          </p:nvSpPr>
          <p:spPr>
            <a:xfrm>
              <a:off x="1027028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Curved Up Arrow 125"/>
            <p:cNvSpPr/>
            <p:nvPr/>
          </p:nvSpPr>
          <p:spPr>
            <a:xfrm>
              <a:off x="1367804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Curved Up Arrow 126"/>
            <p:cNvSpPr/>
            <p:nvPr/>
          </p:nvSpPr>
          <p:spPr>
            <a:xfrm>
              <a:off x="1708580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8" name="Curved Up Arrow 127"/>
            <p:cNvSpPr/>
            <p:nvPr/>
          </p:nvSpPr>
          <p:spPr>
            <a:xfrm>
              <a:off x="204935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Curved Up Arrow 128"/>
            <p:cNvSpPr/>
            <p:nvPr/>
          </p:nvSpPr>
          <p:spPr>
            <a:xfrm>
              <a:off x="2390132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Curved Up Arrow 129"/>
            <p:cNvSpPr/>
            <p:nvPr/>
          </p:nvSpPr>
          <p:spPr>
            <a:xfrm>
              <a:off x="2730908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Curved Up Arrow 130"/>
            <p:cNvSpPr/>
            <p:nvPr/>
          </p:nvSpPr>
          <p:spPr>
            <a:xfrm>
              <a:off x="3071684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5" name="Curved Up Arrow 134"/>
            <p:cNvSpPr/>
            <p:nvPr/>
          </p:nvSpPr>
          <p:spPr>
            <a:xfrm>
              <a:off x="3412460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6" name="Curved Up Arrow 135"/>
            <p:cNvSpPr/>
            <p:nvPr/>
          </p:nvSpPr>
          <p:spPr>
            <a:xfrm>
              <a:off x="375323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7" name="Curved Up Arrow 136"/>
            <p:cNvSpPr/>
            <p:nvPr/>
          </p:nvSpPr>
          <p:spPr>
            <a:xfrm>
              <a:off x="409401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981337" y="3844140"/>
            <a:ext cx="306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DIY Instrumental Spectrogram</a:t>
            </a:r>
            <a:endParaRPr lang="en-US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-125023" y="5684349"/>
            <a:ext cx="944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DIY instrumental: 	How far from </a:t>
            </a:r>
            <a:r>
              <a:rPr lang="en-US" u="sng" dirty="0" smtClean="0"/>
              <a:t>median</a:t>
            </a:r>
            <a:r>
              <a:rPr lang="en-US" dirty="0" smtClean="0"/>
              <a:t> repeating spectrogram is allowed to </a:t>
            </a:r>
            <a:r>
              <a:rPr lang="en-US" u="sng" dirty="0" smtClean="0"/>
              <a:t>repeat along original</a:t>
            </a:r>
          </a:p>
          <a:p>
            <a:r>
              <a:rPr lang="en-US" dirty="0" smtClean="0"/>
              <a:t>DIY a cappella: 	</a:t>
            </a:r>
            <a:r>
              <a:rPr lang="en-US" u="sng" dirty="0" smtClean="0"/>
              <a:t>Outliers of a threshold </a:t>
            </a:r>
            <a:r>
              <a:rPr lang="en-US" dirty="0" smtClean="0"/>
              <a:t>from </a:t>
            </a:r>
            <a:r>
              <a:rPr lang="en-US" u="sng" dirty="0" smtClean="0"/>
              <a:t>the median </a:t>
            </a:r>
            <a:r>
              <a:rPr lang="en-US" dirty="0" smtClean="0"/>
              <a:t>repeating DIY instrumental</a:t>
            </a:r>
          </a:p>
          <a:p>
            <a:r>
              <a:rPr lang="en-US" dirty="0" smtClean="0"/>
              <a:t>			Thresholds are needed because </a:t>
            </a:r>
            <a:r>
              <a:rPr lang="en-US" u="sng" dirty="0" smtClean="0"/>
              <a:t>not pure subtraction </a:t>
            </a:r>
            <a:r>
              <a:rPr lang="en-US" dirty="0" smtClean="0"/>
              <a:t>separation</a:t>
            </a:r>
          </a:p>
          <a:p>
            <a:r>
              <a:rPr lang="en-US" dirty="0" smtClean="0"/>
              <a:t>			(</a:t>
            </a:r>
            <a:r>
              <a:rPr lang="en-US" u="sng" dirty="0" smtClean="0"/>
              <a:t>Take what you need method</a:t>
            </a:r>
            <a:r>
              <a:rPr lang="en-US" dirty="0" smtClean="0"/>
              <a:t>) http://zafarrafii.com/#REPET</a:t>
            </a:r>
          </a:p>
          <a:p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5532519" y="3844140"/>
            <a:ext cx="2847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DIY A Cappella Spectrogram</a:t>
            </a:r>
            <a:endParaRPr lang="en-US" b="1" dirty="0"/>
          </a:p>
        </p:txBody>
      </p:sp>
      <p:sp>
        <p:nvSpPr>
          <p:cNvPr id="144" name="Right Arrow 143"/>
          <p:cNvSpPr/>
          <p:nvPr/>
        </p:nvSpPr>
        <p:spPr>
          <a:xfrm rot="8454737">
            <a:off x="3909791" y="3776980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ight Arrow 145"/>
          <p:cNvSpPr/>
          <p:nvPr/>
        </p:nvSpPr>
        <p:spPr>
          <a:xfrm rot="13145263" flipH="1">
            <a:off x="4716774" y="3776979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978296" y="1774967"/>
            <a:ext cx="2182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optimization:</a:t>
            </a:r>
          </a:p>
          <a:p>
            <a:r>
              <a:rPr lang="en-US" dirty="0" smtClean="0"/>
              <a:t>instrumental pattern </a:t>
            </a:r>
            <a:r>
              <a:rPr lang="en-US" u="sng" dirty="0" smtClean="0"/>
              <a:t>repeats every 6.9334 seconds</a:t>
            </a:r>
            <a:endParaRPr lang="en-US" u="sng" dirty="0"/>
          </a:p>
        </p:txBody>
      </p:sp>
      <p:grpSp>
        <p:nvGrpSpPr>
          <p:cNvPr id="100" name="Group 99"/>
          <p:cNvGrpSpPr/>
          <p:nvPr/>
        </p:nvGrpSpPr>
        <p:grpSpPr>
          <a:xfrm>
            <a:off x="484987" y="1657502"/>
            <a:ext cx="4562088" cy="1435259"/>
            <a:chOff x="484987" y="1657502"/>
            <a:chExt cx="4562088" cy="143525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8650" y="1808474"/>
              <a:ext cx="4124325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1333910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671087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008264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345441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82618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019795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356972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694149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031326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368503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705679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Curved Up Arrow 30"/>
            <p:cNvSpPr/>
            <p:nvPr/>
          </p:nvSpPr>
          <p:spPr>
            <a:xfrm>
              <a:off x="987834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Curved Up Arrow 42"/>
            <p:cNvSpPr/>
            <p:nvPr/>
          </p:nvSpPr>
          <p:spPr>
            <a:xfrm>
              <a:off x="1325901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Curved Up Arrow 43"/>
            <p:cNvSpPr/>
            <p:nvPr/>
          </p:nvSpPr>
          <p:spPr>
            <a:xfrm>
              <a:off x="1663968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Curved Up Arrow 44"/>
            <p:cNvSpPr/>
            <p:nvPr/>
          </p:nvSpPr>
          <p:spPr>
            <a:xfrm>
              <a:off x="2002035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Curved Up Arrow 45"/>
            <p:cNvSpPr/>
            <p:nvPr/>
          </p:nvSpPr>
          <p:spPr>
            <a:xfrm>
              <a:off x="2340102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Curved Up Arrow 46"/>
            <p:cNvSpPr/>
            <p:nvPr/>
          </p:nvSpPr>
          <p:spPr>
            <a:xfrm>
              <a:off x="2678169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Curved Up Arrow 47"/>
            <p:cNvSpPr/>
            <p:nvPr/>
          </p:nvSpPr>
          <p:spPr>
            <a:xfrm>
              <a:off x="3016236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Curved Up Arrow 48"/>
            <p:cNvSpPr/>
            <p:nvPr/>
          </p:nvSpPr>
          <p:spPr>
            <a:xfrm>
              <a:off x="335430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Curved Up Arrow 49"/>
            <p:cNvSpPr/>
            <p:nvPr/>
          </p:nvSpPr>
          <p:spPr>
            <a:xfrm>
              <a:off x="3692370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Curved Up Arrow 50"/>
            <p:cNvSpPr/>
            <p:nvPr/>
          </p:nvSpPr>
          <p:spPr>
            <a:xfrm>
              <a:off x="436850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Curved Up Arrow 51"/>
            <p:cNvSpPr/>
            <p:nvPr/>
          </p:nvSpPr>
          <p:spPr>
            <a:xfrm>
              <a:off x="4030437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81402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13119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2p</a:t>
              </a:r>
              <a:endParaRPr 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51186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3p</a:t>
              </a:r>
              <a:endParaRPr 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89253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4p</a:t>
              </a:r>
              <a:endParaRPr 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27320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5p</a:t>
              </a:r>
              <a:endParaRPr 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65387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6p</a:t>
              </a:r>
              <a:endParaRPr 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03454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7p</a:t>
              </a:r>
              <a:endParaRPr 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41521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8p</a:t>
              </a:r>
              <a:endParaRPr 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9588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9p</a:t>
              </a:r>
              <a:endParaRPr 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79555" y="165750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10p</a:t>
              </a:r>
              <a:endParaRPr 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17621" y="165750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11p</a:t>
              </a:r>
              <a:endParaRPr lang="en-US" sz="1000" dirty="0"/>
            </a:p>
          </p:txBody>
        </p:sp>
        <p:sp>
          <p:nvSpPr>
            <p:cNvPr id="147" name="Left Brace 146"/>
            <p:cNvSpPr/>
            <p:nvPr/>
          </p:nvSpPr>
          <p:spPr>
            <a:xfrm>
              <a:off x="484987" y="1759103"/>
              <a:ext cx="200695" cy="128285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Left Brace 147"/>
            <p:cNvSpPr/>
            <p:nvPr/>
          </p:nvSpPr>
          <p:spPr>
            <a:xfrm flipH="1">
              <a:off x="4846380" y="1759103"/>
              <a:ext cx="200695" cy="128285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Right Arrow 102"/>
          <p:cNvSpPr/>
          <p:nvPr/>
        </p:nvSpPr>
        <p:spPr>
          <a:xfrm rot="10800000" flipH="1">
            <a:off x="5172483" y="2242417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Donut 121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3" name="Donut 12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2" name="Donut 131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048783" y="1657502"/>
            <a:ext cx="847834" cy="1435259"/>
            <a:chOff x="6048783" y="1657502"/>
            <a:chExt cx="847834" cy="1435259"/>
          </a:xfrm>
        </p:grpSpPr>
        <p:sp>
          <p:nvSpPr>
            <p:cNvPr id="70" name="Curved Up Arrow 69"/>
            <p:cNvSpPr/>
            <p:nvPr/>
          </p:nvSpPr>
          <p:spPr>
            <a:xfrm>
              <a:off x="639168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578901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pic>
          <p:nvPicPr>
            <p:cNvPr id="1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48783" y="1846890"/>
              <a:ext cx="685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6380" y="4213472"/>
            <a:ext cx="40005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+ Repeating Period: Optimal Normalized Distance</a:t>
            </a:r>
            <a:endParaRPr lang="en-US" dirty="0"/>
          </a:p>
        </p:txBody>
      </p:sp>
      <p:sp>
        <p:nvSpPr>
          <p:cNvPr id="13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1200" y="1350196"/>
            <a:ext cx="8241601" cy="437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929018" y="5881343"/>
            <a:ext cx="5284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DIY Instrumental vs. actual: </a:t>
            </a:r>
            <a:r>
              <a:rPr lang="en-US" b="1" dirty="0" smtClean="0"/>
              <a:t>98.08 </a:t>
            </a:r>
            <a:r>
              <a:rPr lang="en-US" dirty="0" smtClean="0"/>
              <a:t>(Baseline: 143.34)</a:t>
            </a:r>
          </a:p>
          <a:p>
            <a:r>
              <a:rPr lang="en-US" dirty="0" smtClean="0"/>
              <a:t>Instrumental margin = 1, A cappella margin = 0.5</a:t>
            </a:r>
          </a:p>
          <a:p>
            <a:r>
              <a:rPr lang="en-US" dirty="0" smtClean="0"/>
              <a:t>Note the </a:t>
            </a:r>
            <a:r>
              <a:rPr lang="en-US" u="sng" dirty="0" smtClean="0"/>
              <a:t>fullness of the spectrum </a:t>
            </a:r>
            <a:r>
              <a:rPr lang="en-US" dirty="0" smtClean="0"/>
              <a:t>because the median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773767"/>
            <a:ext cx="292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</a:t>
            </a:r>
            <a:r>
              <a:rPr lang="en-US" dirty="0" smtClean="0"/>
              <a:t>spent to </a:t>
            </a:r>
            <a:r>
              <a:rPr lang="en-US" u="sng" dirty="0" smtClean="0"/>
              <a:t>optimize parameters </a:t>
            </a:r>
            <a:r>
              <a:rPr lang="en-US" dirty="0" smtClean="0"/>
              <a:t>by 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437759"/>
      </p:ext>
    </p:extLst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+ Repeating Period: Optimal Normalized Distance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341" y="1350646"/>
            <a:ext cx="8263318" cy="453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929018" y="5881343"/>
            <a:ext cx="58506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DIY a cappella vs. actual: </a:t>
            </a:r>
            <a:r>
              <a:rPr lang="en-US" b="1" dirty="0" smtClean="0"/>
              <a:t>101.20</a:t>
            </a:r>
            <a:r>
              <a:rPr lang="en-US" dirty="0" smtClean="0"/>
              <a:t> (Baseline 146.31)</a:t>
            </a:r>
          </a:p>
          <a:p>
            <a:r>
              <a:rPr lang="en-US" dirty="0" smtClean="0"/>
              <a:t>Instrumental margin = 1, A cappella margin = 0.6</a:t>
            </a:r>
          </a:p>
          <a:p>
            <a:r>
              <a:rPr lang="en-US" dirty="0" smtClean="0"/>
              <a:t>Note the </a:t>
            </a:r>
            <a:r>
              <a:rPr lang="en-US" u="sng" dirty="0" smtClean="0"/>
              <a:t>gaps in the spectrum despite the median threshold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73767"/>
            <a:ext cx="292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</a:t>
            </a:r>
            <a:r>
              <a:rPr lang="en-US" dirty="0" smtClean="0"/>
              <a:t>spent to </a:t>
            </a:r>
            <a:r>
              <a:rPr lang="en-US" u="sng" dirty="0" smtClean="0"/>
              <a:t>optimize parameters </a:t>
            </a:r>
            <a:r>
              <a:rPr lang="en-US" dirty="0" smtClean="0"/>
              <a:t>by 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Multimedia Information Retrieval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A cappella, instrumental, or both</a:t>
            </a:r>
          </a:p>
          <a:p>
            <a:pPr lvl="1"/>
            <a:r>
              <a:rPr lang="en-US" u="sng" dirty="0" smtClean="0"/>
              <a:t>1000 labeled </a:t>
            </a:r>
            <a:r>
              <a:rPr lang="en-US" dirty="0" smtClean="0"/>
              <a:t>.wav files (516 MB total)</a:t>
            </a:r>
          </a:p>
          <a:p>
            <a:pPr lvl="1"/>
            <a:r>
              <a:rPr lang="en-US" dirty="0" smtClean="0"/>
              <a:t>Stereo 16KHz sample rate</a:t>
            </a:r>
          </a:p>
          <a:p>
            <a:pPr lvl="1"/>
            <a:r>
              <a:rPr lang="en-US" dirty="0" smtClean="0"/>
              <a:t>4 to 13 seconds</a:t>
            </a:r>
          </a:p>
          <a:p>
            <a:pPr lvl="1"/>
            <a:r>
              <a:rPr lang="en-US" dirty="0" smtClean="0"/>
              <a:t>Male and female vocals</a:t>
            </a:r>
          </a:p>
          <a:p>
            <a:r>
              <a:rPr lang="en-US" dirty="0" smtClean="0"/>
              <a:t>Create a </a:t>
            </a:r>
            <a:r>
              <a:rPr lang="en-US" u="sng" dirty="0" smtClean="0"/>
              <a:t>Hidden Markov model with spectral patterns</a:t>
            </a:r>
          </a:p>
          <a:p>
            <a:pPr lvl="1"/>
            <a:r>
              <a:rPr lang="en-US" dirty="0" smtClean="0"/>
              <a:t>70% Training, 20% Testing, 10% Validation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65527" y="6129613"/>
            <a:ext cx="6325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https://sites.google.com/site/unvoicedsoundseparation/mir-1k</a:t>
            </a:r>
          </a:p>
          <a:p>
            <a:r>
              <a:rPr lang="en-US" dirty="0" smtClean="0"/>
              <a:t>http://www.cs.northwestern.edu/~jha222/imputation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Trained Hidden Markov Model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7600" y="1342335"/>
            <a:ext cx="6756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Labeled spectrogram </a:t>
            </a:r>
            <a:r>
              <a:rPr lang="en-US" sz="2400" u="sng" dirty="0" smtClean="0"/>
              <a:t>dictionary of vocals and music</a:t>
            </a:r>
            <a:r>
              <a:rPr lang="en-US" sz="2400" dirty="0" smtClean="0"/>
              <a:t>:</a:t>
            </a:r>
          </a:p>
          <a:p>
            <a:pPr marL="514350" indent="-514350">
              <a:buAutoNum type="arabicParenR"/>
            </a:pPr>
            <a:r>
              <a:rPr lang="en-US" sz="2400" u="sng" dirty="0" smtClean="0"/>
              <a:t>Permutation: overlaying sounds </a:t>
            </a:r>
            <a:r>
              <a:rPr lang="en-US" sz="2400" dirty="0" smtClean="0"/>
              <a:t>together</a:t>
            </a:r>
          </a:p>
          <a:p>
            <a:pPr marL="514350" indent="-514350">
              <a:buAutoNum type="arabicParenR"/>
            </a:pPr>
            <a:r>
              <a:rPr lang="en-US" sz="2400" u="sng" dirty="0" smtClean="0"/>
              <a:t>Permutation: sequencing sounds </a:t>
            </a:r>
            <a:r>
              <a:rPr lang="en-US" sz="2400" dirty="0" smtClean="0"/>
              <a:t>together</a:t>
            </a:r>
          </a:p>
          <a:p>
            <a:pPr marL="514350" indent="-514350"/>
            <a:r>
              <a:rPr lang="en-US" sz="2400" u="sng" dirty="0" smtClean="0"/>
              <a:t>Calculate the probability of transitions </a:t>
            </a:r>
            <a:r>
              <a:rPr lang="en-US" sz="2400" dirty="0" smtClean="0"/>
              <a:t>for both</a:t>
            </a:r>
          </a:p>
          <a:p>
            <a:pPr marL="514350" indent="-514350">
              <a:buAutoNum type="arabicParenR"/>
            </a:pPr>
            <a:endParaRPr lang="en-US" sz="2400" dirty="0" smtClean="0"/>
          </a:p>
          <a:p>
            <a:pPr marL="514350" indent="-514350"/>
            <a:r>
              <a:rPr lang="en-US" sz="2400" dirty="0" smtClean="0"/>
              <a:t>		Hidden Markov Model is used to find the</a:t>
            </a:r>
          </a:p>
          <a:p>
            <a:pPr marL="514350" indent="-514350"/>
            <a:r>
              <a:rPr lang="en-US" sz="2400" dirty="0" smtClean="0"/>
              <a:t>			transition probabilities of certain 				sequencing and certain 					overlays of labeled </a:t>
            </a:r>
          </a:p>
          <a:p>
            <a:pPr marL="514350" indent="-514350"/>
            <a:r>
              <a:rPr lang="en-US" sz="2400" dirty="0" smtClean="0"/>
              <a:t>						sound </a:t>
            </a:r>
          </a:p>
          <a:p>
            <a:pPr marL="514350" indent="-514350"/>
            <a:r>
              <a:rPr lang="en-US" sz="2400" dirty="0" smtClean="0"/>
              <a:t>						</a:t>
            </a:r>
          </a:p>
          <a:p>
            <a:pPr marL="514350" indent="-514350"/>
            <a:r>
              <a:rPr lang="en-US" sz="2400" dirty="0" smtClean="0"/>
              <a:t>						   (</a:t>
            </a:r>
            <a:r>
              <a:rPr lang="en-US" sz="2400" u="sng" dirty="0" smtClean="0"/>
              <a:t>Long iterative </a:t>
            </a:r>
            <a:r>
              <a:rPr lang="en-US" sz="2400" dirty="0" smtClean="0"/>
              <a:t>						</a:t>
            </a:r>
            <a:r>
              <a:rPr lang="en-US" sz="2400" u="sng" dirty="0" smtClean="0"/>
              <a:t>process</a:t>
            </a:r>
            <a:r>
              <a:rPr lang="en-US" sz="2400" dirty="0" smtClean="0"/>
              <a:t>)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" y="1622430"/>
            <a:ext cx="190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" name="Group 80"/>
          <p:cNvGrpSpPr/>
          <p:nvPr/>
        </p:nvGrpSpPr>
        <p:grpSpPr>
          <a:xfrm>
            <a:off x="-188259" y="5031805"/>
            <a:ext cx="7566959" cy="1372001"/>
            <a:chOff x="230707" y="4658128"/>
            <a:chExt cx="7541693" cy="1372001"/>
          </a:xfrm>
        </p:grpSpPr>
        <p:sp>
          <p:nvSpPr>
            <p:cNvPr id="74" name="Pie 73"/>
            <p:cNvSpPr/>
            <p:nvPr/>
          </p:nvSpPr>
          <p:spPr>
            <a:xfrm flipH="1" flipV="1">
              <a:off x="7104622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Pie 71"/>
            <p:cNvSpPr/>
            <p:nvPr/>
          </p:nvSpPr>
          <p:spPr>
            <a:xfrm flipH="1" flipV="1">
              <a:off x="6362721" y="4677178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 flipH="1" flipV="1">
              <a:off x="5607098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Pie 67"/>
            <p:cNvSpPr/>
            <p:nvPr/>
          </p:nvSpPr>
          <p:spPr>
            <a:xfrm flipH="1" flipV="1">
              <a:off x="4894788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Pie 65"/>
            <p:cNvSpPr/>
            <p:nvPr/>
          </p:nvSpPr>
          <p:spPr>
            <a:xfrm flipH="1" flipV="1">
              <a:off x="4171934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Pie 63"/>
            <p:cNvSpPr/>
            <p:nvPr/>
          </p:nvSpPr>
          <p:spPr>
            <a:xfrm flipH="1" flipV="1">
              <a:off x="3407805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Pie 61"/>
            <p:cNvSpPr/>
            <p:nvPr/>
          </p:nvSpPr>
          <p:spPr>
            <a:xfrm flipH="1" flipV="1">
              <a:off x="2659551" y="4658128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Pie 59"/>
            <p:cNvSpPr/>
            <p:nvPr/>
          </p:nvSpPr>
          <p:spPr>
            <a:xfrm flipH="1" flipV="1">
              <a:off x="1911297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Pie 55"/>
            <p:cNvSpPr/>
            <p:nvPr/>
          </p:nvSpPr>
          <p:spPr>
            <a:xfrm flipH="1" flipV="1">
              <a:off x="1187450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9655" y="4887129"/>
              <a:ext cx="571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71609" y="4887129"/>
              <a:ext cx="1619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3988" y="4887129"/>
              <a:ext cx="1714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45892" y="4887129"/>
              <a:ext cx="18097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97321" y="4887129"/>
              <a:ext cx="190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58275" y="4887129"/>
              <a:ext cx="1619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90654" y="4887129"/>
              <a:ext cx="1333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94458" y="4887129"/>
              <a:ext cx="190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55409" y="4887129"/>
              <a:ext cx="1714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Straight Arrow Connector 18"/>
            <p:cNvCxnSpPr>
              <a:endCxn id="9" idx="1"/>
            </p:cNvCxnSpPr>
            <p:nvPr/>
          </p:nvCxnSpPr>
          <p:spPr>
            <a:xfrm>
              <a:off x="230707" y="5458629"/>
              <a:ext cx="498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3"/>
              <a:endCxn id="10" idx="1"/>
            </p:cNvCxnSpPr>
            <p:nvPr/>
          </p:nvCxnSpPr>
          <p:spPr>
            <a:xfrm>
              <a:off x="1301155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3"/>
              <a:endCxn id="11" idx="1"/>
            </p:cNvCxnSpPr>
            <p:nvPr/>
          </p:nvCxnSpPr>
          <p:spPr>
            <a:xfrm>
              <a:off x="2033534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3"/>
              <a:endCxn id="12" idx="1"/>
            </p:cNvCxnSpPr>
            <p:nvPr/>
          </p:nvCxnSpPr>
          <p:spPr>
            <a:xfrm>
              <a:off x="2775438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13" idx="1"/>
            </p:cNvCxnSpPr>
            <p:nvPr/>
          </p:nvCxnSpPr>
          <p:spPr>
            <a:xfrm>
              <a:off x="3526867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3"/>
              <a:endCxn id="14" idx="1"/>
            </p:cNvCxnSpPr>
            <p:nvPr/>
          </p:nvCxnSpPr>
          <p:spPr>
            <a:xfrm>
              <a:off x="4287821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  <a:endCxn id="15" idx="1"/>
            </p:cNvCxnSpPr>
            <p:nvPr/>
          </p:nvCxnSpPr>
          <p:spPr>
            <a:xfrm>
              <a:off x="5020200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3"/>
              <a:endCxn id="16" idx="1"/>
            </p:cNvCxnSpPr>
            <p:nvPr/>
          </p:nvCxnSpPr>
          <p:spPr>
            <a:xfrm>
              <a:off x="5724004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6" idx="3"/>
              <a:endCxn id="17" idx="1"/>
            </p:cNvCxnSpPr>
            <p:nvPr/>
          </p:nvCxnSpPr>
          <p:spPr>
            <a:xfrm>
              <a:off x="6484958" y="5458629"/>
              <a:ext cx="5704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3"/>
            </p:cNvCxnSpPr>
            <p:nvPr/>
          </p:nvCxnSpPr>
          <p:spPr>
            <a:xfrm>
              <a:off x="7226859" y="5458629"/>
              <a:ext cx="545541" cy="143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sosceles Triangle 57"/>
            <p:cNvSpPr/>
            <p:nvPr/>
          </p:nvSpPr>
          <p:spPr>
            <a:xfrm flipV="1">
              <a:off x="1150937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Isosceles Triangle 60"/>
            <p:cNvSpPr/>
            <p:nvPr/>
          </p:nvSpPr>
          <p:spPr>
            <a:xfrm flipV="1">
              <a:off x="1884309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Isosceles Triangle 62"/>
            <p:cNvSpPr/>
            <p:nvPr/>
          </p:nvSpPr>
          <p:spPr>
            <a:xfrm flipV="1">
              <a:off x="2623038" y="4816094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flipV="1">
              <a:off x="3371292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Isosceles Triangle 66"/>
            <p:cNvSpPr/>
            <p:nvPr/>
          </p:nvSpPr>
          <p:spPr>
            <a:xfrm flipV="1">
              <a:off x="4135421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Isosceles Triangle 68"/>
            <p:cNvSpPr/>
            <p:nvPr/>
          </p:nvSpPr>
          <p:spPr>
            <a:xfrm flipV="1">
              <a:off x="4858275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Isosceles Triangle 70"/>
            <p:cNvSpPr/>
            <p:nvPr/>
          </p:nvSpPr>
          <p:spPr>
            <a:xfrm flipV="1">
              <a:off x="5570585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Isosceles Triangle 72"/>
            <p:cNvSpPr/>
            <p:nvPr/>
          </p:nvSpPr>
          <p:spPr>
            <a:xfrm flipV="1">
              <a:off x="6326208" y="4835144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7068109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/>
          <p:cNvCxnSpPr>
            <a:stCxn id="3073" idx="2"/>
            <a:endCxn id="9" idx="0"/>
          </p:cNvCxnSpPr>
          <p:nvPr/>
        </p:nvCxnSpPr>
        <p:spPr>
          <a:xfrm flipH="1">
            <a:off x="599069" y="2765430"/>
            <a:ext cx="397881" cy="249537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073" idx="2"/>
            <a:endCxn id="17" idx="0"/>
          </p:cNvCxnSpPr>
          <p:nvPr/>
        </p:nvCxnSpPr>
        <p:spPr>
          <a:xfrm>
            <a:off x="996950" y="2765430"/>
            <a:ext cx="5748369" cy="249537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71549" y="4321974"/>
            <a:ext cx="40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augmentation </a:t>
            </a:r>
            <a:r>
              <a:rPr lang="en-US" dirty="0" smtClean="0"/>
              <a:t>from dictionary: </a:t>
            </a:r>
            <a:r>
              <a:rPr lang="en-US" u="sng" dirty="0" smtClean="0"/>
              <a:t>sound sequencing and overlaying chains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608594" y="1689735"/>
            <a:ext cx="1176391" cy="1035690"/>
            <a:chOff x="608594" y="1689735"/>
            <a:chExt cx="1176391" cy="103569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08594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776650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944706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112762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280818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448874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88355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784985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2773116" y="6488668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http://slideplayer.com/slide/4757315/</a:t>
            </a:r>
            <a:endParaRPr lang="en-US" dirty="0"/>
          </a:p>
        </p:txBody>
      </p:sp>
      <p:sp>
        <p:nvSpPr>
          <p:cNvPr id="59" name="Donut 5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6" name="Donut 7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Donut 7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44850"/>
            <a:ext cx="9144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Stepwise Probabilistic Matching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6648" y="5089712"/>
            <a:ext cx="8833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/>
              <a:t>Validation by highest probability </a:t>
            </a:r>
            <a:r>
              <a:rPr lang="en-US" sz="2400" dirty="0" smtClean="0"/>
              <a:t>hidden Markov model</a:t>
            </a:r>
          </a:p>
          <a:p>
            <a:r>
              <a:rPr lang="en-US" sz="2400" u="sng" dirty="0" smtClean="0"/>
              <a:t>Isolate instrumental and a cappella </a:t>
            </a:r>
            <a:r>
              <a:rPr lang="en-US" sz="2400" dirty="0" smtClean="0"/>
              <a:t>from full song </a:t>
            </a:r>
            <a:r>
              <a:rPr lang="en-US" sz="2400" u="sng" dirty="0" smtClean="0"/>
              <a:t>by subtraction with the matched sound overlay</a:t>
            </a:r>
          </a:p>
          <a:p>
            <a:r>
              <a:rPr lang="en-US" sz="2400" dirty="0" smtClean="0"/>
              <a:t>		</a:t>
            </a:r>
            <a:r>
              <a:rPr lang="en-US" sz="2400" u="sng" dirty="0" smtClean="0"/>
              <a:t>Results dependent on </a:t>
            </a:r>
            <a:r>
              <a:rPr lang="en-US" sz="2400" dirty="0" smtClean="0"/>
              <a:t>quality and diversity of </a:t>
            </a:r>
            <a:r>
              <a:rPr lang="en-US" sz="2400" u="sng" dirty="0" smtClean="0"/>
              <a:t>dataset</a:t>
            </a:r>
          </a:p>
        </p:txBody>
      </p:sp>
      <p:cxnSp>
        <p:nvCxnSpPr>
          <p:cNvPr id="72" name="Straight Connector 71"/>
          <p:cNvCxnSpPr>
            <a:stCxn id="120" idx="2"/>
            <a:endCxn id="91" idx="0"/>
          </p:cNvCxnSpPr>
          <p:nvPr/>
        </p:nvCxnSpPr>
        <p:spPr>
          <a:xfrm flipH="1">
            <a:off x="527510" y="2392363"/>
            <a:ext cx="365375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20" idx="2"/>
            <a:endCxn id="100" idx="0"/>
          </p:cNvCxnSpPr>
          <p:nvPr/>
        </p:nvCxnSpPr>
        <p:spPr>
          <a:xfrm>
            <a:off x="892885" y="2392363"/>
            <a:ext cx="8107296" cy="10112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20" idx="2"/>
            <a:endCxn id="99" idx="0"/>
          </p:cNvCxnSpPr>
          <p:nvPr/>
        </p:nvCxnSpPr>
        <p:spPr>
          <a:xfrm>
            <a:off x="892885" y="2392363"/>
            <a:ext cx="5954204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57200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2470593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623686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6776779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8929871" y="340360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Connector 107"/>
          <p:cNvCxnSpPr>
            <a:stCxn id="120" idx="2"/>
            <a:endCxn id="96" idx="0"/>
          </p:cNvCxnSpPr>
          <p:nvPr/>
        </p:nvCxnSpPr>
        <p:spPr>
          <a:xfrm>
            <a:off x="892885" y="2392363"/>
            <a:ext cx="3801111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0" idx="2"/>
            <a:endCxn id="93" idx="0"/>
          </p:cNvCxnSpPr>
          <p:nvPr/>
        </p:nvCxnSpPr>
        <p:spPr>
          <a:xfrm>
            <a:off x="892885" y="2392363"/>
            <a:ext cx="1648018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-188259" y="1052112"/>
            <a:ext cx="4705191" cy="1372001"/>
            <a:chOff x="-188259" y="1064812"/>
            <a:chExt cx="4705191" cy="1372001"/>
          </a:xfrm>
        </p:grpSpPr>
        <p:sp>
          <p:nvSpPr>
            <p:cNvPr id="35" name="Pie 34"/>
            <p:cNvSpPr/>
            <p:nvPr/>
          </p:nvSpPr>
          <p:spPr>
            <a:xfrm flipH="1" flipV="1">
              <a:off x="3828292" y="10961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Pie 35"/>
            <p:cNvSpPr/>
            <p:nvPr/>
          </p:nvSpPr>
          <p:spPr>
            <a:xfrm flipH="1" flipV="1">
              <a:off x="3061603" y="11088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 flipH="1" flipV="1">
              <a:off x="2310843" y="1064812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flipH="1" flipV="1">
              <a:off x="1560082" y="11088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Pie 39"/>
            <p:cNvSpPr/>
            <p:nvPr/>
          </p:nvSpPr>
          <p:spPr>
            <a:xfrm flipH="1" flipV="1">
              <a:off x="833810" y="10961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4481" y="1293813"/>
              <a:ext cx="57341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0261" y="1293813"/>
              <a:ext cx="162467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55093" y="1293813"/>
              <a:ext cx="172024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99483" y="1293813"/>
              <a:ext cx="181581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53429" y="1293813"/>
              <a:ext cx="1911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0" name="Straight Arrow Connector 49"/>
            <p:cNvCxnSpPr>
              <a:endCxn id="41" idx="1"/>
            </p:cNvCxnSpPr>
            <p:nvPr/>
          </p:nvCxnSpPr>
          <p:spPr>
            <a:xfrm>
              <a:off x="-188259" y="1865313"/>
              <a:ext cx="562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1" idx="3"/>
              <a:endCxn id="42" idx="1"/>
            </p:cNvCxnSpPr>
            <p:nvPr/>
          </p:nvCxnSpPr>
          <p:spPr>
            <a:xfrm>
              <a:off x="947896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2" idx="3"/>
              <a:endCxn id="43" idx="1"/>
            </p:cNvCxnSpPr>
            <p:nvPr/>
          </p:nvCxnSpPr>
          <p:spPr>
            <a:xfrm>
              <a:off x="1682728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3" idx="3"/>
              <a:endCxn id="44" idx="1"/>
            </p:cNvCxnSpPr>
            <p:nvPr/>
          </p:nvCxnSpPr>
          <p:spPr>
            <a:xfrm>
              <a:off x="2427118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4" idx="3"/>
              <a:endCxn id="45" idx="1"/>
            </p:cNvCxnSpPr>
            <p:nvPr/>
          </p:nvCxnSpPr>
          <p:spPr>
            <a:xfrm>
              <a:off x="3181064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3"/>
            </p:cNvCxnSpPr>
            <p:nvPr/>
          </p:nvCxnSpPr>
          <p:spPr>
            <a:xfrm>
              <a:off x="3944567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Isosceles Triangle 61"/>
            <p:cNvSpPr/>
            <p:nvPr/>
          </p:nvSpPr>
          <p:spPr>
            <a:xfrm flipV="1">
              <a:off x="797175" y="12541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Isosceles Triangle 62"/>
            <p:cNvSpPr/>
            <p:nvPr/>
          </p:nvSpPr>
          <p:spPr>
            <a:xfrm flipV="1">
              <a:off x="1533003" y="12668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2274207" y="1222778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flipV="1">
              <a:off x="3024968" y="12668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/>
            <p:nvPr/>
          </p:nvSpPr>
          <p:spPr>
            <a:xfrm flipV="1">
              <a:off x="3791657" y="12541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22575" y="2163763"/>
              <a:ext cx="140620" cy="241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4516932" y="1333500"/>
            <a:ext cx="4673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u="sng" dirty="0" smtClean="0"/>
              <a:t>probability of labeled sound sequencing and overlays to match </a:t>
            </a:r>
            <a:r>
              <a:rPr lang="en-US" sz="2400" dirty="0" smtClean="0"/>
              <a:t>pattern alignment with </a:t>
            </a:r>
            <a:r>
              <a:rPr lang="en-US" sz="2400" u="sng" dirty="0" smtClean="0"/>
              <a:t>song spectra</a:t>
            </a:r>
          </a:p>
        </p:txBody>
      </p:sp>
    </p:spTree>
    <p:extLst>
      <p:ext uri="{BB962C8B-B14F-4D97-AF65-F5344CB8AC3E}">
        <p14:creationId xmlns=""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29174" y="5828788"/>
            <a:ext cx="65863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DIY Instrumental vs. actual: </a:t>
            </a:r>
            <a:r>
              <a:rPr lang="en-US" sz="2000" b="1" dirty="0" smtClean="0"/>
              <a:t>100.6 </a:t>
            </a:r>
            <a:r>
              <a:rPr lang="en-US" sz="2000" dirty="0" smtClean="0"/>
              <a:t>(Baseline: 143.34)</a:t>
            </a:r>
          </a:p>
          <a:p>
            <a:r>
              <a:rPr lang="en-US" sz="2000" dirty="0" smtClean="0"/>
              <a:t>vs. Clustering + Repeating Period: 98.08</a:t>
            </a:r>
          </a:p>
          <a:p>
            <a:r>
              <a:rPr lang="en-US" sz="2000" u="sng" dirty="0" smtClean="0"/>
              <a:t>Gaps in separation with misinterpreted matched probabilities</a:t>
            </a:r>
          </a:p>
        </p:txBody>
      </p:sp>
      <p:sp>
        <p:nvSpPr>
          <p:cNvPr id="175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Trained Hidden Markov Model: Normalized Distance</a:t>
            </a:r>
            <a:endParaRPr lang="en-US" dirty="0"/>
          </a:p>
        </p:txBody>
      </p:sp>
      <p:sp>
        <p:nvSpPr>
          <p:cNvPr id="177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200" y="1375152"/>
            <a:ext cx="8241601" cy="45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799975" y="6172200"/>
            <a:ext cx="3975100" cy="355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773767"/>
            <a:ext cx="270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intensive </a:t>
            </a:r>
            <a:r>
              <a:rPr lang="en-US" dirty="0" smtClean="0"/>
              <a:t>approach to </a:t>
            </a:r>
            <a:r>
              <a:rPr lang="en-US" u="sng" dirty="0" smtClean="0"/>
              <a:t>label, train, iterate</a:t>
            </a:r>
            <a:endParaRPr lang="en-US" u="sng" dirty="0"/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/>
              <a:t>Audio separation</a:t>
            </a:r>
            <a:r>
              <a:rPr lang="en-US" dirty="0" smtClean="0"/>
              <a:t> techniques have existed prior to and could be </a:t>
            </a:r>
            <a:r>
              <a:rPr lang="en-US" u="sng" dirty="0" smtClean="0"/>
              <a:t>enhanced by machine learning</a:t>
            </a:r>
          </a:p>
          <a:p>
            <a:r>
              <a:rPr lang="en-US" dirty="0" smtClean="0"/>
              <a:t>Techniques could be </a:t>
            </a:r>
            <a:r>
              <a:rPr lang="en-US" u="sng" dirty="0" smtClean="0"/>
              <a:t>validated with official versions</a:t>
            </a:r>
            <a:r>
              <a:rPr lang="en-US" dirty="0" smtClean="0"/>
              <a:t> of separated audio</a:t>
            </a:r>
          </a:p>
          <a:p>
            <a:r>
              <a:rPr lang="en-US" u="sng" dirty="0" smtClean="0"/>
              <a:t>Listening</a:t>
            </a:r>
            <a:r>
              <a:rPr lang="en-US" dirty="0" smtClean="0"/>
              <a:t> to high accuracy results could be </a:t>
            </a:r>
            <a:r>
              <a:rPr lang="en-US" u="sng" dirty="0" smtClean="0"/>
              <a:t>enjoyable</a:t>
            </a:r>
          </a:p>
          <a:p>
            <a:r>
              <a:rPr lang="en-US" dirty="0" smtClean="0"/>
              <a:t>Best techniques could be </a:t>
            </a:r>
            <a:r>
              <a:rPr lang="en-US" u="sng" dirty="0" smtClean="0"/>
              <a:t>applied towards audio</a:t>
            </a:r>
            <a:r>
              <a:rPr lang="en-US" dirty="0" smtClean="0"/>
              <a:t> where official versions of </a:t>
            </a:r>
            <a:r>
              <a:rPr lang="en-US" u="sng" dirty="0" smtClean="0"/>
              <a:t>separated</a:t>
            </a:r>
            <a:r>
              <a:rPr lang="en-US" dirty="0" smtClean="0"/>
              <a:t> instrumentals and a cappellas are </a:t>
            </a:r>
            <a:r>
              <a:rPr lang="en-US" u="sng" dirty="0" smtClean="0"/>
              <a:t>unavailable</a:t>
            </a:r>
          </a:p>
        </p:txBody>
      </p:sp>
      <p:sp>
        <p:nvSpPr>
          <p:cNvPr id="6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2" name="Donut 11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29174" y="5828788"/>
            <a:ext cx="65863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DIY a cappella vs. actual: </a:t>
            </a:r>
            <a:r>
              <a:rPr lang="en-US" sz="2000" b="1" dirty="0" smtClean="0"/>
              <a:t>111.6</a:t>
            </a:r>
            <a:r>
              <a:rPr lang="en-US" sz="2000" dirty="0" smtClean="0"/>
              <a:t> (Baseline 146.31)</a:t>
            </a:r>
          </a:p>
          <a:p>
            <a:r>
              <a:rPr lang="en-US" sz="2000" dirty="0" smtClean="0"/>
              <a:t>vs. Clustering + Repeating Period: 101.20</a:t>
            </a:r>
          </a:p>
          <a:p>
            <a:r>
              <a:rPr lang="en-US" sz="2000" u="sng" dirty="0" smtClean="0"/>
              <a:t>Gaps in separation with misinterpreted matched probabilities</a:t>
            </a:r>
            <a:endParaRPr lang="en-US" sz="2000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Trained Hidden Markov Model: Normalized Distance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770" y="1375152"/>
            <a:ext cx="8252460" cy="45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2799975" y="6172200"/>
            <a:ext cx="3975100" cy="355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5773767"/>
            <a:ext cx="270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intensive </a:t>
            </a:r>
            <a:r>
              <a:rPr lang="en-US" dirty="0" smtClean="0"/>
              <a:t>approach to </a:t>
            </a:r>
            <a:r>
              <a:rPr lang="en-US" u="sng" dirty="0" smtClean="0"/>
              <a:t>label, train, iterate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3036" y="1482489"/>
            <a:ext cx="7503458" cy="453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/ Best Method: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830"/>
            <a:ext cx="8229600" cy="49719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Clustering Repeating Period + Optimization: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u="sng" dirty="0" smtClean="0"/>
              <a:t>Fast</a:t>
            </a:r>
            <a:r>
              <a:rPr lang="en-US" dirty="0" smtClean="0"/>
              <a:t>, data </a:t>
            </a:r>
            <a:r>
              <a:rPr lang="en-US" u="sng" dirty="0" smtClean="0"/>
              <a:t>self contained </a:t>
            </a:r>
            <a:r>
              <a:rPr lang="en-US" dirty="0" smtClean="0"/>
              <a:t>by song file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u="sng" dirty="0" smtClean="0"/>
              <a:t>Limited by sample</a:t>
            </a:r>
          </a:p>
          <a:p>
            <a:pPr lvl="2"/>
            <a:r>
              <a:rPr lang="en-US" u="sng" dirty="0" smtClean="0"/>
              <a:t>Manual optimization </a:t>
            </a:r>
            <a:r>
              <a:rPr lang="en-US" dirty="0" smtClean="0"/>
              <a:t>by ear</a:t>
            </a:r>
          </a:p>
          <a:p>
            <a:r>
              <a:rPr lang="en-US" dirty="0" smtClean="0"/>
              <a:t>Supervised Hidden Markov Model (Overlay + Sequencing):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Very precise </a:t>
            </a:r>
            <a:r>
              <a:rPr lang="en-US" u="sng" dirty="0" smtClean="0"/>
              <a:t>depending on dataset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u="sng" dirty="0" smtClean="0"/>
              <a:t>Weird separation from </a:t>
            </a:r>
            <a:r>
              <a:rPr lang="en-US" dirty="0" smtClean="0"/>
              <a:t>probabilistic </a:t>
            </a:r>
            <a:r>
              <a:rPr lang="en-US" u="sng" dirty="0" smtClean="0"/>
              <a:t>matching</a:t>
            </a:r>
          </a:p>
          <a:p>
            <a:pPr lvl="2"/>
            <a:r>
              <a:rPr lang="en-US" u="sng" dirty="0" smtClean="0"/>
              <a:t>Time intensive </a:t>
            </a:r>
            <a:r>
              <a:rPr lang="en-US" dirty="0" smtClean="0"/>
              <a:t>labeling, training, iteration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4894" y="2373554"/>
            <a:ext cx="2245659" cy="13849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Winner by time, results, </a:t>
            </a:r>
            <a:r>
              <a:rPr lang="en-US" sz="2800" u="sng" dirty="0" smtClean="0"/>
              <a:t>generality</a:t>
            </a:r>
            <a:endParaRPr lang="en-US" sz="2800" u="sng" dirty="0"/>
          </a:p>
        </p:txBody>
      </p:sp>
      <p:sp>
        <p:nvSpPr>
          <p:cNvPr id="12" name="Up Arrow 11"/>
          <p:cNvSpPr/>
          <p:nvPr/>
        </p:nvSpPr>
        <p:spPr>
          <a:xfrm rot="18938459">
            <a:off x="6624154" y="1895749"/>
            <a:ext cx="306940" cy="600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11188" y="6414447"/>
            <a:ext cx="6441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https://github.com/yaowser/audio-separation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512"/>
            <a:ext cx="8229600" cy="4904863"/>
          </a:xfrm>
        </p:spPr>
        <p:txBody>
          <a:bodyPr>
            <a:norm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: Promotional </a:t>
            </a:r>
            <a:r>
              <a:rPr lang="en-US" u="sng" dirty="0" smtClean="0"/>
              <a:t>CD singles</a:t>
            </a:r>
          </a:p>
          <a:p>
            <a:pPr lvl="1"/>
            <a:r>
              <a:rPr lang="en-US" dirty="0" smtClean="0"/>
              <a:t>Real life example: .mp3 compressed 128 kB/s</a:t>
            </a:r>
          </a:p>
          <a:p>
            <a:r>
              <a:rPr lang="en-US" b="1" dirty="0" smtClean="0"/>
              <a:t>Input</a:t>
            </a:r>
            <a:r>
              <a:rPr lang="en-US" dirty="0" smtClean="0"/>
              <a:t>: </a:t>
            </a:r>
            <a:r>
              <a:rPr lang="en-US" u="sng" dirty="0" smtClean="0"/>
              <a:t>Main version </a:t>
            </a:r>
            <a:r>
              <a:rPr lang="en-US" dirty="0" smtClean="0"/>
              <a:t>to machine readable</a:t>
            </a:r>
          </a:p>
          <a:p>
            <a:pPr lvl="1"/>
            <a:r>
              <a:rPr lang="en-US" dirty="0" smtClean="0"/>
              <a:t>.mp3: 3.7 kB to uncompressed .wav: 23.1 kB</a:t>
            </a:r>
          </a:p>
          <a:p>
            <a:r>
              <a:rPr lang="en-US" b="1" dirty="0" smtClean="0"/>
              <a:t>Output</a:t>
            </a:r>
            <a:r>
              <a:rPr lang="en-US" dirty="0" smtClean="0"/>
              <a:t>: </a:t>
            </a:r>
            <a:r>
              <a:rPr lang="en-US" u="sng" dirty="0" smtClean="0"/>
              <a:t>DIY instrumental and a cappella</a:t>
            </a:r>
          </a:p>
          <a:p>
            <a:pPr lvl="1"/>
            <a:r>
              <a:rPr lang="en-US" dirty="0" smtClean="0"/>
              <a:t>uncompressed .wav: ~23 kB to .mp3: ~4 kB</a:t>
            </a:r>
          </a:p>
          <a:p>
            <a:r>
              <a:rPr lang="en-US" b="1" dirty="0" smtClean="0"/>
              <a:t>Validation</a:t>
            </a:r>
            <a:r>
              <a:rPr lang="en-US" dirty="0" smtClean="0"/>
              <a:t>: </a:t>
            </a:r>
            <a:r>
              <a:rPr lang="en-US" u="sng" dirty="0" smtClean="0"/>
              <a:t>Official instrumental/a cappella</a:t>
            </a:r>
          </a:p>
          <a:p>
            <a:pPr lvl="1"/>
            <a:r>
              <a:rPr lang="en-US" dirty="0" smtClean="0"/>
              <a:t>.mp3: 3.4 kB and 3.5 kB, respectively</a:t>
            </a:r>
          </a:p>
          <a:p>
            <a:r>
              <a:rPr lang="en-US" b="1" dirty="0" smtClean="0"/>
              <a:t>Separation:</a:t>
            </a:r>
            <a:r>
              <a:rPr lang="en-US" dirty="0" smtClean="0"/>
              <a:t> </a:t>
            </a:r>
            <a:r>
              <a:rPr lang="en-US" u="sng" dirty="0" smtClean="0"/>
              <a:t>Real life application</a:t>
            </a:r>
            <a:endParaRPr lang="en-US" u="sng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6649" y="6273225"/>
            <a:ext cx="6477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https://img.cdandlp.com/2013/08/imgL/116134081-2.jpg</a:t>
            </a:r>
          </a:p>
          <a:p>
            <a:r>
              <a:rPr lang="en-US" sz="1600" dirty="0" smtClean="0"/>
              <a:t>https://www.discogs.com/Aaliyah-Are-You-That-Somebody/release/346060</a:t>
            </a:r>
            <a:endParaRPr lang="en-US" sz="1600" dirty="0"/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289" y="5898782"/>
            <a:ext cx="91471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Contemporary</a:t>
            </a:r>
            <a:r>
              <a:rPr lang="en-US" dirty="0" smtClean="0"/>
              <a:t> music is created by </a:t>
            </a:r>
            <a:r>
              <a:rPr lang="en-US" u="sng" dirty="0" smtClean="0"/>
              <a:t>layering and mixing vocals over instrumentals</a:t>
            </a:r>
            <a:r>
              <a:rPr lang="en-US" dirty="0" smtClean="0"/>
              <a:t>. </a:t>
            </a:r>
            <a:r>
              <a:rPr lang="en-US" u="sng" dirty="0" smtClean="0"/>
              <a:t>Separation</a:t>
            </a:r>
            <a:r>
              <a:rPr lang="en-US" dirty="0" smtClean="0"/>
              <a:t> can be </a:t>
            </a:r>
            <a:r>
              <a:rPr lang="en-US" u="sng" dirty="0" smtClean="0"/>
              <a:t>messy and mostly supervised</a:t>
            </a:r>
            <a:r>
              <a:rPr lang="en-US" dirty="0" smtClean="0"/>
              <a:t>; otherwise, </a:t>
            </a:r>
            <a:r>
              <a:rPr lang="en-US" u="sng" dirty="0" smtClean="0"/>
              <a:t>trivial because isolated sounds are common</a:t>
            </a:r>
            <a:r>
              <a:rPr lang="en-US" dirty="0" smtClean="0"/>
              <a:t>.  Want </a:t>
            </a:r>
            <a:r>
              <a:rPr lang="en-US" u="sng" dirty="0" smtClean="0"/>
              <a:t>Collective harmony</a:t>
            </a:r>
            <a:r>
              <a:rPr lang="en-US" dirty="0" smtClean="0"/>
              <a:t>.          </a:t>
            </a:r>
            <a:r>
              <a:rPr lang="en-US" sz="1600" dirty="0" smtClean="0"/>
              <a:t>https://images-na.ssl-images-amazon.com/images/I/91Eby8WrdtL._SL1500_.jpg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93848"/>
            <a:ext cx="9147162" cy="560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316089"/>
            <a:ext cx="8338627" cy="609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0424" y="6276278"/>
            <a:ext cx="710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 spectra is </a:t>
            </a:r>
            <a:r>
              <a:rPr lang="en-US" u="sng" dirty="0" smtClean="0"/>
              <a:t>3D: time, dB, Hz </a:t>
            </a:r>
            <a:r>
              <a:rPr lang="en-US" dirty="0" smtClean="0"/>
              <a:t>(log scale). The sound structure has to have </a:t>
            </a:r>
            <a:r>
              <a:rPr lang="en-US" u="sng" dirty="0" smtClean="0"/>
              <a:t>texture, sharp outlines, and are full after the separation </a:t>
            </a:r>
            <a:r>
              <a:rPr lang="en-US" dirty="0" smtClean="0"/>
              <a:t>process</a:t>
            </a: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855" y="304799"/>
            <a:ext cx="8249016" cy="604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32001" y="6249022"/>
            <a:ext cx="725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35-second sample of spectrogram (@1:28). </a:t>
            </a:r>
            <a:r>
              <a:rPr lang="en-US" u="sng" dirty="0" smtClean="0"/>
              <a:t>Horizontals </a:t>
            </a:r>
            <a:r>
              <a:rPr lang="en-US" dirty="0" smtClean="0"/>
              <a:t>are instrumentals, </a:t>
            </a:r>
            <a:r>
              <a:rPr lang="en-US" u="sng" dirty="0" smtClean="0"/>
              <a:t>curved</a:t>
            </a:r>
            <a:r>
              <a:rPr lang="en-US" dirty="0" smtClean="0"/>
              <a:t> are vocals. </a:t>
            </a:r>
            <a:r>
              <a:rPr lang="en-US" u="sng" dirty="0" smtClean="0"/>
              <a:t>Not a simple subtraction </a:t>
            </a:r>
            <a:r>
              <a:rPr lang="en-US" dirty="0" smtClean="0"/>
              <a:t>where </a:t>
            </a:r>
            <a:r>
              <a:rPr lang="en-US" u="sng" dirty="0" smtClean="0"/>
              <a:t>vocals are carved out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386" y="1320800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83386" y="3349978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83386" y="5419497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1" idx="2"/>
            <a:endCxn id="13" idx="0"/>
          </p:cNvCxnSpPr>
          <p:nvPr/>
        </p:nvCxnSpPr>
        <p:spPr>
          <a:xfrm>
            <a:off x="4712364" y="1896533"/>
            <a:ext cx="0" cy="1453445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2"/>
            <a:endCxn id="14" idx="0"/>
          </p:cNvCxnSpPr>
          <p:nvPr/>
        </p:nvCxnSpPr>
        <p:spPr>
          <a:xfrm>
            <a:off x="4712364" y="3925711"/>
            <a:ext cx="0" cy="1493786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58466" y="4051158"/>
            <a:ext cx="926093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dB and Hz </a:t>
            </a:r>
            <a:r>
              <a:rPr lang="en-US" u="sng" dirty="0" smtClean="0"/>
              <a:t>structure can maintain similar magnitude </a:t>
            </a:r>
            <a:r>
              <a:rPr lang="en-US" dirty="0" smtClean="0"/>
              <a:t>across separated audio: </a:t>
            </a:r>
            <a:r>
              <a:rPr lang="en-US" u="sng" dirty="0" smtClean="0"/>
              <a:t>threshold allowance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855" y="309850"/>
            <a:ext cx="8230743" cy="602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030506" y="6225116"/>
            <a:ext cx="685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Bad consequences </a:t>
            </a:r>
            <a:r>
              <a:rPr lang="en-US" dirty="0" smtClean="0"/>
              <a:t>of </a:t>
            </a:r>
            <a:r>
              <a:rPr lang="en-US" u="sng" dirty="0" smtClean="0"/>
              <a:t>subtraction separation</a:t>
            </a:r>
            <a:r>
              <a:rPr lang="en-US" dirty="0" smtClean="0"/>
              <a:t>: </a:t>
            </a:r>
            <a:r>
              <a:rPr lang="en-US" u="sng" dirty="0" smtClean="0"/>
              <a:t>overcompensate for one output can deteriorate the other in quality</a:t>
            </a:r>
            <a:r>
              <a:rPr lang="en-US" dirty="0" smtClean="0"/>
              <a:t>: grainy, robotic, underwater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178424"/>
            <a:ext cx="367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instrumental: </a:t>
            </a:r>
            <a:r>
              <a:rPr lang="en-US" b="1" dirty="0" smtClean="0"/>
              <a:t>135 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222376"/>
            <a:ext cx="341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a cappella: </a:t>
            </a:r>
            <a:r>
              <a:rPr lang="en-US" b="1" dirty="0" smtClean="0"/>
              <a:t>285 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Validation: Normalized Distance Between Spectrograms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6031" y="1431235"/>
            <a:ext cx="4057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Scalar Mel-frequency cepstral coefficients (MFCC) comparison:</a:t>
            </a:r>
          </a:p>
          <a:p>
            <a:endParaRPr lang="en-US" b="1" dirty="0" smtClean="0"/>
          </a:p>
          <a:p>
            <a:pPr marL="342900" indent="-342900">
              <a:buAutoNum type="arabicParenR"/>
            </a:pPr>
            <a:r>
              <a:rPr lang="en-US" u="sng" dirty="0" smtClean="0"/>
              <a:t>Fourier transform </a:t>
            </a:r>
          </a:p>
          <a:p>
            <a:pPr marL="342900" indent="-342900">
              <a:buAutoNum type="arabicParenR"/>
            </a:pPr>
            <a:r>
              <a:rPr lang="en-US" dirty="0" smtClean="0"/>
              <a:t>Map </a:t>
            </a:r>
            <a:r>
              <a:rPr lang="en-US" u="sng" dirty="0" smtClean="0"/>
              <a:t>frequency into pitch</a:t>
            </a:r>
          </a:p>
          <a:p>
            <a:pPr marL="342900" indent="-342900">
              <a:buAutoNum type="arabicParenR"/>
            </a:pPr>
            <a:r>
              <a:rPr lang="en-US" u="sng" dirty="0" smtClean="0"/>
              <a:t>Discrete cosine transform</a:t>
            </a:r>
          </a:p>
          <a:p>
            <a:pPr marL="342900" indent="-342900">
              <a:buAutoNum type="arabicParenR"/>
            </a:pPr>
            <a:r>
              <a:rPr lang="en-US" dirty="0" smtClean="0"/>
              <a:t>Plot path/cost of comparison</a:t>
            </a:r>
          </a:p>
          <a:p>
            <a:pPr marL="342900" indent="-342900">
              <a:buAutoNum type="arabicParenR"/>
            </a:pPr>
            <a:r>
              <a:rPr lang="en-US" dirty="0" smtClean="0"/>
              <a:t>Take </a:t>
            </a:r>
            <a:r>
              <a:rPr lang="en-US" u="sng" dirty="0" smtClean="0"/>
              <a:t>normalized difference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r>
              <a:rPr lang="en-US" dirty="0" smtClean="0"/>
              <a:t>The cost is how the transformed data compare over </a:t>
            </a:r>
            <a:r>
              <a:rPr lang="en-US" u="sng" dirty="0" smtClean="0"/>
              <a:t>time vs. time </a:t>
            </a:r>
            <a:r>
              <a:rPr lang="en-US" dirty="0" smtClean="0"/>
              <a:t>axes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u="sng" dirty="0" smtClean="0"/>
              <a:t>path is how much distance </a:t>
            </a:r>
            <a:r>
              <a:rPr lang="en-US" dirty="0" smtClean="0"/>
              <a:t>the white path </a:t>
            </a:r>
            <a:r>
              <a:rPr lang="en-US" u="sng" dirty="0" smtClean="0"/>
              <a:t>deviates from a perfect 45°</a:t>
            </a:r>
          </a:p>
          <a:p>
            <a:pPr marL="342900" indent="-342900"/>
            <a:endParaRPr lang="en-US" dirty="0" smtClean="0"/>
          </a:p>
          <a:p>
            <a:r>
              <a:rPr lang="en-US" dirty="0" smtClean="0"/>
              <a:t>After transformations, data integrity is kept but the </a:t>
            </a:r>
            <a:r>
              <a:rPr lang="en-US" u="sng" dirty="0" smtClean="0"/>
              <a:t>units become abstract</a:t>
            </a:r>
            <a:endParaRPr lang="en-US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112618" y="5780351"/>
            <a:ext cx="497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distance between full song and itself: </a:t>
            </a:r>
            <a:r>
              <a:rPr lang="en-US" b="1" dirty="0" smtClean="0"/>
              <a:t>0</a:t>
            </a:r>
            <a:endParaRPr lang="en-US" b="1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80" y="1370276"/>
            <a:ext cx="4286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Baseline Test to Evaluate Separation Techniques</a:t>
            </a:r>
            <a:endParaRPr lang="en-US" dirty="0"/>
          </a:p>
        </p:txBody>
      </p:sp>
      <p:sp>
        <p:nvSpPr>
          <p:cNvPr id="7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" y="1403468"/>
            <a:ext cx="42957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72140" y="5867778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and A Cappella: </a:t>
            </a:r>
            <a:r>
              <a:rPr lang="en-US" b="1" dirty="0" smtClean="0"/>
              <a:t>146.31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2551" y="5867778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and Instrumental: </a:t>
            </a:r>
            <a:r>
              <a:rPr lang="en-US" b="1" dirty="0" smtClean="0"/>
              <a:t>143.34</a:t>
            </a:r>
            <a:endParaRPr lang="en-US" b="1" dirty="0"/>
          </a:p>
        </p:txBody>
      </p:sp>
      <p:sp>
        <p:nvSpPr>
          <p:cNvPr id="15" name="Donut 14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2689" y="1412993"/>
            <a:ext cx="42957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094960" y="6202375"/>
            <a:ext cx="6950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u="sng" dirty="0" smtClean="0"/>
              <a:t>separation techniques are successful</a:t>
            </a:r>
            <a:r>
              <a:rPr lang="en-US" dirty="0" smtClean="0"/>
              <a:t>, the </a:t>
            </a:r>
            <a:r>
              <a:rPr lang="en-US" u="sng" dirty="0" smtClean="0"/>
              <a:t>distance between DIY versions and the actual versions</a:t>
            </a:r>
            <a:r>
              <a:rPr lang="en-US" dirty="0" smtClean="0"/>
              <a:t>, respectively, </a:t>
            </a:r>
            <a:r>
              <a:rPr lang="en-US" u="sng" dirty="0" smtClean="0"/>
              <a:t>should diminish to 0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4034</TotalTime>
  <Words>1041</Words>
  <Application>Microsoft Office PowerPoint</Application>
  <PresentationFormat>On-screen Show (4:3)</PresentationFormat>
  <Paragraphs>241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Audio Separation Comparison: Clustering Repeating Period vs. Hidden Markov Model</vt:lpstr>
      <vt:lpstr>Motivation</vt:lpstr>
      <vt:lpstr>Contemporary Music</vt:lpstr>
      <vt:lpstr>Slide 4</vt:lpstr>
      <vt:lpstr>Slide 5</vt:lpstr>
      <vt:lpstr>Slide 6</vt:lpstr>
      <vt:lpstr>Slide 7</vt:lpstr>
      <vt:lpstr>Validation: Normalized Distance Between Spectrograms</vt:lpstr>
      <vt:lpstr>Baseline Test to Evaluate Separation Techniques</vt:lpstr>
      <vt:lpstr>Separation of Music Mostly Supervised, Trained, or Both</vt:lpstr>
      <vt:lpstr>Slide 11</vt:lpstr>
      <vt:lpstr>Slide 12</vt:lpstr>
      <vt:lpstr>Residual Separation from Median Repeating Period</vt:lpstr>
      <vt:lpstr>Clustering + Repeating Period: Optimal Normalized Distance</vt:lpstr>
      <vt:lpstr>Clustering + Repeating Period: Optimal Normalized Distance</vt:lpstr>
      <vt:lpstr>Multimedia Information Retrieval Dataset</vt:lpstr>
      <vt:lpstr>Trained Hidden Markov Model</vt:lpstr>
      <vt:lpstr>Stepwise Probabilistic Matching</vt:lpstr>
      <vt:lpstr>Trained Hidden Markov Model: Normalized Distance</vt:lpstr>
      <vt:lpstr>Trained Hidden Markov Model: Normalized Distance</vt:lpstr>
      <vt:lpstr>Conclusion / Best Method: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Yao</cp:lastModifiedBy>
  <cp:revision>39</cp:revision>
  <dcterms:created xsi:type="dcterms:W3CDTF">2017-03-18T16:30:52Z</dcterms:created>
  <dcterms:modified xsi:type="dcterms:W3CDTF">2018-06-07T03:33:25Z</dcterms:modified>
</cp:coreProperties>
</file>